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3" r:id="rId2"/>
    <p:sldId id="257" r:id="rId3"/>
    <p:sldId id="258" r:id="rId4"/>
    <p:sldId id="256" r:id="rId5"/>
    <p:sldId id="260" r:id="rId6"/>
    <p:sldId id="259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945791100759711E-2"/>
          <c:y val="5.6914098407382333E-2"/>
          <c:w val="0.83908048480716457"/>
          <c:h val="0.80834118359639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ОИУ1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15803947054065E-3"/>
                  <c:y val="-2.6076835439621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2-5 класс</c:v>
                </c:pt>
                <c:pt idx="1">
                  <c:v>6-9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98.5</c:v>
                </c:pt>
                <c:pt idx="1">
                  <c:v>77.7</c:v>
                </c:pt>
                <c:pt idx="2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ОИУ2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2-5 класс</c:v>
                </c:pt>
                <c:pt idx="1">
                  <c:v>6-9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86</c:v>
                </c:pt>
                <c:pt idx="1">
                  <c:v>67.099999999999994</c:v>
                </c:pt>
                <c:pt idx="2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ОИУ3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3038417719811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2-5 класс</c:v>
                </c:pt>
                <c:pt idx="1">
                  <c:v>6-9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84.3</c:v>
                </c:pt>
                <c:pt idx="1">
                  <c:v>76</c:v>
                </c:pt>
                <c:pt idx="2">
                  <c:v>91.5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ОИУ4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803950986763516E-3"/>
                  <c:y val="0.14155996381509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2-5 класс</c:v>
                </c:pt>
                <c:pt idx="1">
                  <c:v>6-9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88</c:v>
                </c:pt>
                <c:pt idx="1">
                  <c:v>71.7</c:v>
                </c:pt>
                <c:pt idx="2">
                  <c:v>70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ГИУ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29482368232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2-5 класс</c:v>
                </c:pt>
                <c:pt idx="1">
                  <c:v>6-9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89.2</c:v>
                </c:pt>
                <c:pt idx="1">
                  <c:v>73.099999999999994</c:v>
                </c:pt>
                <c:pt idx="2">
                  <c:v>78.900000000000006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08608"/>
        <c:axId val="39110144"/>
        <c:axId val="0"/>
      </c:bar3DChart>
      <c:catAx>
        <c:axId val="39108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9110144"/>
        <c:crosses val="autoZero"/>
        <c:auto val="1"/>
        <c:lblAlgn val="ctr"/>
        <c:lblOffset val="100"/>
        <c:noMultiLvlLbl val="0"/>
      </c:catAx>
      <c:valAx>
        <c:axId val="3911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08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945791100759711E-2"/>
          <c:y val="5.6914098407382333E-2"/>
          <c:w val="0.83908048480716457"/>
          <c:h val="0.80834118359639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ОИУ1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15803947054065E-3"/>
                  <c:y val="-2.6076835439621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педагоги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ОИУ2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педагоги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ОИУ3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3038417719811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педагоги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ОИУ4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803950986763516E-3"/>
                  <c:y val="0.14155996381509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педагоги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67.400000000000006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ГИУ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29482368232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педагоги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65568"/>
        <c:axId val="41579648"/>
        <c:axId val="0"/>
      </c:bar3DChart>
      <c:catAx>
        <c:axId val="415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579648"/>
        <c:crosses val="autoZero"/>
        <c:auto val="1"/>
        <c:lblAlgn val="ctr"/>
        <c:lblOffset val="100"/>
        <c:noMultiLvlLbl val="0"/>
      </c:catAx>
      <c:valAx>
        <c:axId val="4157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655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ОИУ1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учащиеся</c:v>
                </c:pt>
                <c:pt idx="1">
                  <c:v>педагоги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86.4</c:v>
                </c:pt>
                <c:pt idx="1">
                  <c:v>88.2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ОИУ2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учащиеся</c:v>
                </c:pt>
                <c:pt idx="1">
                  <c:v>педагоги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74.7</c:v>
                </c:pt>
                <c:pt idx="1">
                  <c:v>72.7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ОИУ3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355817100285806E-17"/>
                  <c:y val="0.322171945701357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219259242645423E-3"/>
                  <c:y val="0.27873303167420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учащиеся</c:v>
                </c:pt>
                <c:pt idx="1">
                  <c:v>педагоги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83.9</c:v>
                </c:pt>
                <c:pt idx="1">
                  <c:v>72.3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ОИУ4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39753080881808E-3"/>
                  <c:y val="0.12669683257918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219259242645423E-3"/>
                  <c:y val="0.14117647058823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учащиеся</c:v>
                </c:pt>
                <c:pt idx="1">
                  <c:v>педагоги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76.5</c:v>
                </c:pt>
                <c:pt idx="1">
                  <c:v>67.400000000000006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ГИУ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учащиеся</c:v>
                </c:pt>
                <c:pt idx="1">
                  <c:v>педагоги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80.400000000000006</c:v>
                </c:pt>
                <c:pt idx="1">
                  <c:v>75.099999999999994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82272"/>
        <c:axId val="41792256"/>
        <c:axId val="0"/>
      </c:bar3DChart>
      <c:catAx>
        <c:axId val="4178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1792256"/>
        <c:crosses val="autoZero"/>
        <c:auto val="1"/>
        <c:lblAlgn val="ctr"/>
        <c:lblOffset val="100"/>
        <c:noMultiLvlLbl val="0"/>
      </c:catAx>
      <c:valAx>
        <c:axId val="4179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782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ГИУ,%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учащиеся </c:v>
                </c:pt>
                <c:pt idx="1">
                  <c:v>педагоги</c:v>
                </c:pt>
                <c:pt idx="2">
                  <c:v>родители</c:v>
                </c:pt>
                <c:pt idx="3">
                  <c:v>средний показатель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80.400000000000006</c:v>
                </c:pt>
                <c:pt idx="1">
                  <c:v>75.099999999999994</c:v>
                </c:pt>
                <c:pt idx="2">
                  <c:v>88</c:v>
                </c:pt>
                <c:pt idx="3">
                  <c:v>80.900000000000006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83136"/>
        <c:axId val="41884672"/>
      </c:barChart>
      <c:catAx>
        <c:axId val="4188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1884672"/>
        <c:crosses val="autoZero"/>
        <c:auto val="1"/>
        <c:lblAlgn val="ctr"/>
        <c:lblOffset val="100"/>
        <c:noMultiLvlLbl val="0"/>
      </c:catAx>
      <c:valAx>
        <c:axId val="4188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883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BF81B-AD19-4B88-A4BD-D74F8DA98A16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0C69-AD53-4530-803F-10EFDF843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9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44644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Итоги анкетирования учащихся, педагогов МБОУ Красноармейской СОШ</a:t>
            </a:r>
            <a:br>
              <a:rPr lang="ru-RU" b="1" dirty="0" smtClean="0"/>
            </a:br>
            <a:r>
              <a:rPr lang="ru-RU" b="1" dirty="0" smtClean="0"/>
              <a:t> в </a:t>
            </a:r>
            <a:r>
              <a:rPr lang="ru-RU" b="1" dirty="0" smtClean="0"/>
              <a:t>2020 </a:t>
            </a:r>
            <a:r>
              <a:rPr lang="ru-RU" b="1" dirty="0" smtClean="0"/>
              <a:t>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7454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Социально-психологическая сторона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dirty="0" smtClean="0"/>
              <a:t>ИУ варьируется от 37 до 100%, </a:t>
            </a:r>
          </a:p>
          <a:p>
            <a:pPr marL="68580" indent="0" algn="ctr">
              <a:buNone/>
            </a:pPr>
            <a:r>
              <a:rPr lang="ru-RU" dirty="0" smtClean="0"/>
              <a:t>ГИУ соответствует высокому уровню</a:t>
            </a:r>
          </a:p>
          <a:p>
            <a:r>
              <a:rPr lang="ru-RU" dirty="0" smtClean="0"/>
              <a:t>В нашей школе, в нашем коллективе я чувствую свою собственную ценность-62%.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 школе хороший психологический климат, доброжелательная атмосфера-37%.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Административная сторона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7632964" cy="4059813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dirty="0" smtClean="0"/>
              <a:t>ИУ варьируется от 44 до 85%, </a:t>
            </a:r>
          </a:p>
          <a:p>
            <a:pPr marL="68580" indent="0" algn="ctr">
              <a:buNone/>
            </a:pPr>
            <a:r>
              <a:rPr lang="ru-RU" dirty="0" smtClean="0"/>
              <a:t>ГИУ соответствует среднему уровню</a:t>
            </a:r>
          </a:p>
          <a:p>
            <a:r>
              <a:rPr lang="ru-RU" dirty="0" smtClean="0"/>
              <a:t>Контроль за образовательным процессом ведется своевременно и правильно-66%.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Учителя участвуют в принятии управленческих решений, способствующих развитию образовательного процесса-44%.</a:t>
            </a:r>
          </a:p>
          <a:p>
            <a:r>
              <a:rPr lang="ru-RU" dirty="0" smtClean="0"/>
              <a:t>В школе организован четкий и оперативный обмен информацией, необходимой для работы-59%.</a:t>
            </a:r>
          </a:p>
          <a:p>
            <a:r>
              <a:rPr lang="ru-RU" dirty="0" smtClean="0"/>
              <a:t>Учитель в нашей школе самостоятелен в работе-66%.</a:t>
            </a:r>
          </a:p>
          <a:p>
            <a:r>
              <a:rPr lang="ru-RU" dirty="0" smtClean="0"/>
              <a:t>У меня достаточно возможностей высказать и доказать свою точку зрения при обсуждении и принятии каких-либо решений в школе-66%.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11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68642" cy="1405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u="sng" dirty="0" smtClean="0"/>
              <a:t>В </a:t>
            </a:r>
            <a:r>
              <a:rPr lang="ru-RU" sz="2700" b="1" u="sng" dirty="0"/>
              <a:t>качестве диагностического инструментария, положенного в основу анкет, взяты четыре стороны образовательного процесса</a:t>
            </a:r>
            <a:r>
              <a:rPr lang="ru-RU" sz="2700" b="1" u="sng" dirty="0" smtClean="0"/>
              <a:t>:</a:t>
            </a:r>
            <a:endParaRPr lang="ru-RU" sz="27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ru-RU" b="1" dirty="0" err="1" smtClean="0"/>
              <a:t>Деятельностная</a:t>
            </a:r>
            <a:r>
              <a:rPr lang="ru-RU" b="1" dirty="0" smtClean="0"/>
              <a:t> сторона </a:t>
            </a:r>
            <a:endParaRPr lang="ru-RU" b="1" dirty="0"/>
          </a:p>
          <a:p>
            <a:pPr marL="525780" indent="-457200">
              <a:buFont typeface="+mj-lt"/>
              <a:buAutoNum type="arabicPeriod"/>
            </a:pPr>
            <a:r>
              <a:rPr lang="ru-RU" b="1" dirty="0" smtClean="0"/>
              <a:t>Организационная сторона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 smtClean="0"/>
              <a:t>Социально-психологическая сторона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 smtClean="0"/>
              <a:t>Административная сторона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65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Индекс удовлетворенности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100-70% - высокий индекс</a:t>
            </a:r>
          </a:p>
          <a:p>
            <a:r>
              <a:rPr lang="ru-RU" sz="3600" b="1" dirty="0" smtClean="0"/>
              <a:t>69-50% - средний индекс</a:t>
            </a:r>
          </a:p>
          <a:p>
            <a:r>
              <a:rPr lang="ru-RU" sz="3600" b="1" dirty="0" smtClean="0"/>
              <a:t>49-20% - низкий индекс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1032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Анкетирование учащихся</a:t>
            </a:r>
            <a:br>
              <a:rPr lang="ru-RU" dirty="0" smtClean="0"/>
            </a:br>
            <a:r>
              <a:rPr lang="ru-RU" dirty="0" smtClean="0"/>
              <a:t>2-11 классов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39296"/>
              </p:ext>
            </p:extLst>
          </p:nvPr>
        </p:nvGraphicFramePr>
        <p:xfrm>
          <a:off x="251520" y="2324101"/>
          <a:ext cx="8424936" cy="340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9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Анкетирование педагогов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85777"/>
              </p:ext>
            </p:extLst>
          </p:nvPr>
        </p:nvGraphicFramePr>
        <p:xfrm>
          <a:off x="251520" y="2324101"/>
          <a:ext cx="8424936" cy="340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2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Сравнительный анализ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7626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39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2406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Групповой индекс </a:t>
            </a:r>
            <a:br>
              <a:rPr lang="ru-RU" dirty="0" smtClean="0"/>
            </a:br>
            <a:r>
              <a:rPr lang="ru-RU" dirty="0" smtClean="0"/>
              <a:t>по всем участникам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254980"/>
              </p:ext>
            </p:extLst>
          </p:nvPr>
        </p:nvGraphicFramePr>
        <p:xfrm>
          <a:off x="1042988" y="2324100"/>
          <a:ext cx="7345436" cy="376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99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/>
              <a:t>Деятельностная</a:t>
            </a:r>
            <a:r>
              <a:rPr lang="ru-RU" b="1" dirty="0" smtClean="0"/>
              <a:t>  сторона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ИУ  варьируется от 74 до 96%, </a:t>
            </a:r>
          </a:p>
          <a:p>
            <a:pPr marL="68580" indent="0">
              <a:buNone/>
            </a:pPr>
            <a:r>
              <a:rPr lang="ru-RU" dirty="0" smtClean="0"/>
              <a:t>ГИУ  соответствует высокому уровню</a:t>
            </a:r>
          </a:p>
        </p:txBody>
      </p:sp>
    </p:spTree>
    <p:extLst>
      <p:ext uri="{BB962C8B-B14F-4D97-AF65-F5344CB8AC3E}">
        <p14:creationId xmlns:p14="http://schemas.microsoft.com/office/powerpoint/2010/main" val="329730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Организационная сторона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dirty="0" smtClean="0"/>
              <a:t>ИУ варьируется от 55 до 92%, </a:t>
            </a:r>
          </a:p>
          <a:p>
            <a:pPr marL="68580" indent="0" algn="ctr">
              <a:buNone/>
            </a:pPr>
            <a:r>
              <a:rPr lang="ru-RU" dirty="0" smtClean="0"/>
              <a:t>ГИУ  соответствует высокому уровню</a:t>
            </a:r>
          </a:p>
          <a:p>
            <a:r>
              <a:rPr lang="ru-RU" dirty="0" smtClean="0"/>
              <a:t>Обязанности и функции среди учителей распределены оптимально-55%</a:t>
            </a:r>
          </a:p>
          <a:p>
            <a:r>
              <a:rPr lang="ru-RU" dirty="0" smtClean="0"/>
              <a:t>Рабочий день в школе построен рационально для учителей и для учеников-55%</a:t>
            </a:r>
          </a:p>
          <a:p>
            <a:r>
              <a:rPr lang="ru-RU" dirty="0" smtClean="0"/>
              <a:t>В нашей школе налажены отношения с другими ОУ и организациями-59%.</a:t>
            </a:r>
          </a:p>
          <a:p>
            <a:r>
              <a:rPr lang="ru-RU" dirty="0" smtClean="0"/>
              <a:t>Достаточное внимание уделяется работе с родителями, их информируют о деятельности школы-66%.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763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</TotalTime>
  <Words>234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Итоги анкетирования учащихся, педагогов МБОУ Красноармейской СОШ  в 2020 году</vt:lpstr>
      <vt:lpstr>  В качестве диагностического инструментария, положенного в основу анкет, взяты четыре стороны образовательного процесса:</vt:lpstr>
      <vt:lpstr>Индекс удовлетворенности</vt:lpstr>
      <vt:lpstr>Анкетирование учащихся 2-11 классов</vt:lpstr>
      <vt:lpstr>Анкетирование педагогов</vt:lpstr>
      <vt:lpstr>Сравнительный анализ</vt:lpstr>
      <vt:lpstr>Групповой индекс  по всем участникам</vt:lpstr>
      <vt:lpstr>Деятельностная  сторона</vt:lpstr>
      <vt:lpstr>Организационная сторона</vt:lpstr>
      <vt:lpstr>Социально-психологическая сторона</vt:lpstr>
      <vt:lpstr>Административная сторона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стороны  образовательного процесса</dc:title>
  <dc:creator>User</dc:creator>
  <cp:lastModifiedBy>User</cp:lastModifiedBy>
  <cp:revision>14</cp:revision>
  <cp:lastPrinted>2015-08-11T06:00:18Z</cp:lastPrinted>
  <dcterms:created xsi:type="dcterms:W3CDTF">2015-02-16T12:39:51Z</dcterms:created>
  <dcterms:modified xsi:type="dcterms:W3CDTF">2021-02-03T14:20:32Z</dcterms:modified>
</cp:coreProperties>
</file>